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86" r:id="rId3"/>
    <p:sldId id="258" r:id="rId4"/>
    <p:sldId id="259" r:id="rId5"/>
    <p:sldId id="260" r:id="rId6"/>
    <p:sldId id="261" r:id="rId7"/>
    <p:sldId id="262" r:id="rId8"/>
    <p:sldId id="287" r:id="rId9"/>
    <p:sldId id="272" r:id="rId10"/>
    <p:sldId id="266" r:id="rId11"/>
    <p:sldId id="267" r:id="rId12"/>
    <p:sldId id="291" r:id="rId13"/>
    <p:sldId id="282" r:id="rId14"/>
    <p:sldId id="294" r:id="rId15"/>
    <p:sldId id="283" r:id="rId16"/>
    <p:sldId id="293" r:id="rId17"/>
    <p:sldId id="288" r:id="rId18"/>
    <p:sldId id="271" r:id="rId19"/>
    <p:sldId id="289" r:id="rId20"/>
    <p:sldId id="274" r:id="rId21"/>
    <p:sldId id="292" r:id="rId22"/>
    <p:sldId id="277" r:id="rId23"/>
    <p:sldId id="278" r:id="rId24"/>
    <p:sldId id="279" r:id="rId25"/>
    <p:sldId id="280" r:id="rId26"/>
    <p:sldId id="281" r:id="rId27"/>
    <p:sldId id="284" r:id="rId28"/>
    <p:sldId id="285" r:id="rId29"/>
    <p:sldId id="296" r:id="rId30"/>
    <p:sldId id="297" r:id="rId31"/>
    <p:sldId id="298" r:id="rId32"/>
    <p:sldId id="299" r:id="rId33"/>
    <p:sldId id="29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54"/>
    <a:srgbClr val="3156A9"/>
    <a:srgbClr val="B5C5E9"/>
    <a:srgbClr val="213A71"/>
    <a:srgbClr val="2A2E32"/>
    <a:srgbClr val="3A4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6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5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7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8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3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85799"/>
            <a:ext cx="8676222" cy="3200400"/>
          </a:xfrm>
        </p:spPr>
        <p:txBody>
          <a:bodyPr>
            <a:normAutofit/>
          </a:bodyPr>
          <a:lstStyle/>
          <a:p>
            <a:r>
              <a:rPr lang="en-US" sz="175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PB&amp;J</a:t>
            </a:r>
            <a:endParaRPr lang="en-US" sz="17500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463085"/>
          </a:xfrm>
        </p:spPr>
        <p:txBody>
          <a:bodyPr>
            <a:normAutofit/>
          </a:bodyPr>
          <a:lstStyle/>
          <a:p>
            <a:endParaRPr lang="en-US" dirty="0" smtClean="0">
              <a:effectLst/>
            </a:endParaRPr>
          </a:p>
          <a:p>
            <a:r>
              <a:rPr lang="en-US" dirty="0">
                <a:effectLst/>
              </a:rPr>
              <a:t>Pierce Simpson</a:t>
            </a:r>
            <a:endParaRPr lang="en-US" dirty="0"/>
          </a:p>
          <a:p>
            <a:r>
              <a:rPr lang="en-US" dirty="0">
                <a:effectLst/>
              </a:rPr>
              <a:t>Brandon </a:t>
            </a:r>
            <a:r>
              <a:rPr lang="en-US" dirty="0" err="1" smtClean="0">
                <a:effectLst/>
              </a:rPr>
              <a:t>Lipjanic</a:t>
            </a:r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Abigail </a:t>
            </a:r>
            <a:r>
              <a:rPr lang="en-US" dirty="0">
                <a:effectLst/>
              </a:rPr>
              <a:t>Francis</a:t>
            </a:r>
          </a:p>
          <a:p>
            <a:r>
              <a:rPr lang="en-US" dirty="0">
                <a:effectLst/>
              </a:rPr>
              <a:t>Jonathan </a:t>
            </a:r>
            <a:r>
              <a:rPr lang="en-US" dirty="0" smtClean="0">
                <a:effectLst/>
              </a:rPr>
              <a:t>Hawkins</a:t>
            </a:r>
            <a:endParaRPr lang="en-US" dirty="0">
              <a:effectLst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583966" y="4069079"/>
            <a:ext cx="11010314" cy="0"/>
          </a:xfrm>
          <a:prstGeom prst="line">
            <a:avLst/>
          </a:prstGeom>
          <a:ln w="38100">
            <a:solidFill>
              <a:schemeClr val="accent1"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Software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0" y="2309028"/>
            <a:ext cx="7184923" cy="42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3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30653"/>
            <a:ext cx="792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IR Sensors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Distance Sensor</a:t>
            </a: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 Control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Skirt</a:t>
            </a:r>
            <a:endParaRPr lang="en-US" sz="32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Stand</a:t>
            </a:r>
          </a:p>
        </p:txBody>
      </p:sp>
    </p:spTree>
    <p:extLst>
      <p:ext uri="{BB962C8B-B14F-4D97-AF65-F5344CB8AC3E}">
        <p14:creationId xmlns:p14="http://schemas.microsoft.com/office/powerpoint/2010/main" val="130410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Stand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https://lh3.googleusercontent.com/U49dlCmDGMu9c2yyvhknE8FAa47PGBzNqn7BT4u3FfWJFU5zh53byCypqGRpQVaCDQl3f-1tUTrnipyUlTEi6T97OA8Eaf2FO7CZcOnikj3Hv5v5KjTzOXMc7l3QFH2tBej5kYTj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691" y="1379530"/>
            <a:ext cx="5933533" cy="496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2331720"/>
            <a:ext cx="5485500" cy="4526280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3D printed holster for development board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stability of development 	board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easy peripheral 	attachment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Connection protection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678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Skirt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553" y="2331720"/>
            <a:ext cx="5485500" cy="452628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PIC Skirt: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Protection for 	turn radius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&gt;Easy peripheral 	</a:t>
            </a:r>
            <a:r>
              <a:rPr lang="en-US" sz="4000" dirty="0" smtClean="0">
                <a:effectLst/>
              </a:rPr>
              <a:t>attachments 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2050" name="Picture 2" descr="https://lh5.googleusercontent.com/yI-hV2ZqnuPcngyom87d5S7RVGFE4aSc90vvSpOCxJ9IPr3PDHH-V8f-K2PmIBldZrYM5Wup7hq58KE_2_AXUhiYNDtFfWKb0zPU0Jv1BP9d75Lme-2Z3SAI5s6ZIWd5KcSsiIlR2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818180" y="1440288"/>
            <a:ext cx="583882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5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https://lh6.googleusercontent.com/s1oyVVIcTXcb0NUvrVrst-Y67fhi4Rzdro4fFmEw5yd6fEUYZl1dUI302xVnVg5us5ItiVvN40vMQUcG8Dd59O5OWKSfnGGb20LtKtRmvG6idnaOBwPf9qBarEjBR_20Bgu7JW3cfw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5" t="18560" r="8997" b="5026"/>
          <a:stretch/>
        </p:blipFill>
        <p:spPr bwMode="auto">
          <a:xfrm>
            <a:off x="6132342" y="1303020"/>
            <a:ext cx="5277397" cy="4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Configuration: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&gt;Circular for maximizing 	node type recognition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&gt;determines positon better 	than 4 sensor 	configuration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93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5.googleusercontent.com/hW-Lf1NTq4iqsg_dZKmcRbl-kAKmBZyh7lbTenUnJHXD81R-W06x9dyM3sUZlsYz11KJXqycV2w9GBVCnYXgw_CSNcPkQW7Dp_oAmHqZ-ZqC0dtOVVntxlKqfq4dVWhSn-hAHnSx_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696056" y="1138934"/>
            <a:ext cx="6112513" cy="459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casing: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&gt;3D printed IR sensor case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&gt;Standard spacing and 	height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28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lh6.googleusercontent.com/P8NaAxVei_JraIhEps1aszwySCyrXKctVp94yHAGwSdPn5vw3tS1U85jjSkPX6OqA2nIuvGNinXE9-f5_uN1U-3oQlIj4qNT8LduUpR208us_WIC5MTP99Gjx2IbpeZGSx2-fK8QE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4" t="16226" r="6848" b="9972"/>
          <a:stretch/>
        </p:blipFill>
        <p:spPr bwMode="auto">
          <a:xfrm>
            <a:off x="6046348" y="2736744"/>
            <a:ext cx="5391137" cy="352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Ultrasonic Distance Sensor: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obstacle presence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direction of 	movement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375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Works like a bat</a:t>
            </a:r>
            <a:endParaRPr lang="en-US" dirty="0"/>
          </a:p>
        </p:txBody>
      </p:sp>
      <p:pic>
        <p:nvPicPr>
          <p:cNvPr id="7172" name="Picture 4" descr="https://lh6.googleusercontent.com/M5r8hTofG_I8cUCMQ6zgqWV-XD2pttUitXc1juTQAxzTFrtK1J581cGBKU_cWijY1pwIV6teu5Z690XdYGb9c2FZDthia8oPrvccXeS3m8wyWbJN7Gptgnxu2kFg8JLe4-lJdQhEX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13" y="2514600"/>
            <a:ext cx="6633845" cy="35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https://lh3.googleusercontent.com/zhFbC3BaX3LZJIUhVwXwrwY9_uiRVdisT1yrVVzaqD4xxYpBHdD_Yq-4nCZlkTYRCbxLDygXq1RstgtwJJsVFBCit0k2Rn-14vlkAKLmLMWZzP-X4HJYv35Gx9J0bTBteRXPu-Kn9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8" y="2608617"/>
            <a:ext cx="9024519" cy="353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96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Overview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01008"/>
            <a:ext cx="7924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Requirements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</a:t>
            </a: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Hardware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Deliverables/Conclusion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28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03" y="2366619"/>
            <a:ext cx="5838215" cy="331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950" t="14644" r="441" b="25704"/>
          <a:stretch/>
        </p:blipFill>
        <p:spPr>
          <a:xfrm rot="16200000">
            <a:off x="9200317" y="4003500"/>
            <a:ext cx="2123202" cy="3090931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1191" y="2514600"/>
            <a:ext cx="3940657" cy="3629463"/>
          </a:xfrm>
        </p:spPr>
        <p:txBody>
          <a:bodyPr>
            <a:normAutofit fontScale="6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Motor Control: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&gt;amplifier connects 2 motors to PIC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be controlled independently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go forward and backward </a:t>
            </a:r>
          </a:p>
        </p:txBody>
      </p:sp>
    </p:spTree>
    <p:extLst>
      <p:ext uri="{BB962C8B-B14F-4D97-AF65-F5344CB8AC3E}">
        <p14:creationId xmlns:p14="http://schemas.microsoft.com/office/powerpoint/2010/main" val="29434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LCD Screen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9523" y="3099638"/>
            <a:ext cx="6297491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LCD Screen: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</a:t>
            </a:r>
            <a:r>
              <a:rPr lang="en-US" sz="4000" dirty="0" err="1" smtClean="0">
                <a:effectLst/>
              </a:rPr>
              <a:t>Debuggiing</a:t>
            </a:r>
            <a:r>
              <a:rPr lang="en-US" sz="4000" dirty="0" smtClean="0">
                <a:effectLst/>
              </a:rPr>
              <a:t> purposes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state of each IR sensor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corresponding command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48668" y="2152707"/>
            <a:ext cx="3255135" cy="472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1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727374"/>
            <a:ext cx="7924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Emphasis on modular design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 avoidance</a:t>
            </a:r>
            <a:r>
              <a:rPr lang="en-US" sz="3200" dirty="0" smtClean="0"/>
              <a:t> 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Location awareness</a:t>
            </a:r>
          </a:p>
        </p:txBody>
      </p:sp>
    </p:spTree>
    <p:extLst>
      <p:ext uri="{BB962C8B-B14F-4D97-AF65-F5344CB8AC3E}">
        <p14:creationId xmlns:p14="http://schemas.microsoft.com/office/powerpoint/2010/main" val="321240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3 state machines:  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&gt;The </a:t>
            </a:r>
            <a:r>
              <a:rPr lang="en-US" sz="3200" dirty="0">
                <a:effectLst/>
              </a:rPr>
              <a:t>primary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&gt;Two </a:t>
            </a:r>
            <a:r>
              <a:rPr lang="en-US" sz="3200" dirty="0">
                <a:effectLst/>
              </a:rPr>
              <a:t>secondary state machines </a:t>
            </a:r>
          </a:p>
          <a:p>
            <a:pPr lvl="2" fontAlgn="base"/>
            <a:r>
              <a:rPr lang="en-US" sz="3000" dirty="0">
                <a:effectLst/>
              </a:rPr>
              <a:t>Find Line State Machine</a:t>
            </a:r>
          </a:p>
          <a:p>
            <a:pPr lvl="2" fontAlgn="base"/>
            <a:r>
              <a:rPr lang="en-US" sz="3000" dirty="0">
                <a:effectLst/>
              </a:rPr>
              <a:t>Obstacle Avoidance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 </a:t>
            </a:r>
            <a:r>
              <a:rPr lang="en-US" sz="3200" dirty="0">
                <a:effectLst/>
              </a:rPr>
              <a:t>of LCD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637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Find Line State 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&gt;Controls the robot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&gt;States Based on actions</a:t>
            </a: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0242" name="Picture 2" descr="findLin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62" y="123410"/>
            <a:ext cx="1981249" cy="64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7388298" cy="36294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Obstacle Avoidance State </a:t>
            </a:r>
            <a:r>
              <a:rPr lang="en-US" sz="3200" dirty="0" smtClean="0">
                <a:effectLst/>
              </a:rPr>
              <a:t>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Controls the robot based on the status of the </a:t>
            </a:r>
            <a:r>
              <a:rPr lang="en-US" sz="3200" dirty="0" smtClean="0">
                <a:effectLst/>
              </a:rPr>
              <a:t>	distance </a:t>
            </a:r>
            <a:r>
              <a:rPr lang="en-US" sz="3200" dirty="0">
                <a:effectLst/>
              </a:rPr>
              <a:t>sensor</a:t>
            </a:r>
            <a:r>
              <a:rPr lang="en-US" sz="3200" dirty="0" smtClean="0">
                <a:effectLst/>
              </a:rPr>
              <a:t>.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If an object is found while scanning a potential line it will return to the find line state machine to find a new line.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8434" name="Picture 2" descr="obstacleAvoidanc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624" y="234820"/>
            <a:ext cx="2098787" cy="633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Obstacle avoidance 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3166402"/>
            <a:ext cx="6911169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Range Sensor: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&gt;Used </a:t>
            </a:r>
            <a:r>
              <a:rPr lang="en-US" sz="3200" dirty="0">
                <a:effectLst/>
              </a:rPr>
              <a:t>to detect obstacles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&gt;Obstacle avoidance</a:t>
            </a: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 </a:t>
            </a:r>
            <a:r>
              <a:rPr lang="en-US" sz="3200" dirty="0">
                <a:effectLst/>
              </a:rPr>
              <a:t>state machine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&gt;Sensor </a:t>
            </a:r>
            <a:r>
              <a:rPr lang="en-US" sz="3200" dirty="0">
                <a:effectLst/>
              </a:rPr>
              <a:t>Limits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9458" name="Picture 2" descr="https://lh5.googleusercontent.com/cwKs_Vs_Lop9NtUE1waUs5oUz5U1MGvfTkmg3I21UaDn27rWjyL10P5-BRUFi29cAQAJJa0FtjJGuVSf7hk_H9mx8ZXu5KWyZUAzpzaMoOTkQildfWNqUH6oFV5CBMN_CM3aoLD9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180" y="2801815"/>
            <a:ext cx="6029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Location Awareness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320040" y="3227364"/>
            <a:ext cx="6911169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Location awareness features: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</a:t>
            </a:r>
            <a:r>
              <a:rPr lang="en-US" sz="3200" dirty="0">
                <a:effectLst/>
              </a:rPr>
              <a:t>map features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&gt;React </a:t>
            </a:r>
            <a:r>
              <a:rPr lang="en-US" sz="3200" dirty="0">
                <a:effectLst/>
              </a:rPr>
              <a:t>to map features 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48" y="2514600"/>
            <a:ext cx="4673918" cy="40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87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0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3301" y="3098576"/>
            <a:ext cx="9811769" cy="358555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Deliverables: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&gt;Example Code for using the HC-	SRO4 sensor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</a:t>
            </a:r>
            <a:r>
              <a:rPr lang="en-US" sz="3200" dirty="0" smtClean="0">
                <a:effectLst/>
              </a:rPr>
              <a:t>AUTOCAD files for board 	housing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952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4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3580" y="2797934"/>
            <a:ext cx="10996626" cy="4169535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&gt;Our goal is to earn points by traversing the track and avoiding other robots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&gt;It is achievable due to the ease of implementation and testing due to our modular design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&gt;Thank you for listening!</a:t>
            </a: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08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dfw1-1.xx.fbcdn.net/hphotos-xaf1/v/t1.0-9/10329069_959588587405527_6361811020082885424_n.jpg?oh=6da9360a65eaece275d3bdc32abb120b&amp;oe=56ED13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" t="12688" r="8040"/>
          <a:stretch/>
        </p:blipFill>
        <p:spPr bwMode="auto">
          <a:xfrm>
            <a:off x="269600" y="327218"/>
            <a:ext cx="9187450" cy="521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5435" y="1382173"/>
            <a:ext cx="26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PEANUT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6786" y="2102032"/>
            <a:ext cx="2374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BUTTER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19984" y="2462809"/>
            <a:ext cx="1694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8172" y="1483060"/>
            <a:ext cx="19159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JELLY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154" y="2114006"/>
            <a:ext cx="283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IERCE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9520" y="2761641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21657" y="3145057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BIGAIL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97849" y="2137338"/>
            <a:ext cx="283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ONATHAN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808" y="2498298"/>
            <a:ext cx="2903819" cy="420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5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349" y="2627142"/>
            <a:ext cx="9905998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1: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follow a black tape line.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2: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detect obstacles impeding its forward path.</a:t>
            </a:r>
          </a:p>
          <a:p>
            <a:pPr marL="0" indent="0" fontAlgn="base"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3200" dirty="0" smtClean="0">
                <a:effectLst/>
              </a:rPr>
              <a:t>Part 3:</a:t>
            </a:r>
          </a:p>
          <a:p>
            <a:pPr lvl="1" fontAlgn="base"/>
            <a:r>
              <a:rPr lang="en-US" sz="3000" dirty="0" smtClean="0">
                <a:effectLst/>
              </a:rPr>
              <a:t>The robot shall earn points by following the track whilst avoiding collisions.</a:t>
            </a:r>
          </a:p>
          <a:p>
            <a:pPr marL="457200" lvl="1" indent="0" fontAlgn="base">
              <a:buNone/>
            </a:pPr>
            <a:endParaRPr lang="en-US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5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9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629463"/>
          </a:xfrm>
        </p:spPr>
        <p:txBody>
          <a:bodyPr/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Our strategy is to keep getting the most points we can by following the large triangles and avoiding </a:t>
            </a:r>
            <a:r>
              <a:rPr lang="en-US" sz="4000" dirty="0" smtClean="0">
                <a:effectLst/>
              </a:rPr>
              <a:t>robots which are </a:t>
            </a:r>
            <a:r>
              <a:rPr lang="en-US" sz="4000" smtClean="0">
                <a:effectLst/>
              </a:rPr>
              <a:t>on our path.</a:t>
            </a:r>
            <a:endParaRPr lang="en-US" sz="4000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 IR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85364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8 </a:t>
            </a:r>
            <a:r>
              <a:rPr lang="en-US" sz="4000" smtClean="0">
                <a:effectLst/>
              </a:rPr>
              <a:t>or more IR </a:t>
            </a:r>
            <a:r>
              <a:rPr lang="en-US" sz="4000" dirty="0" smtClean="0">
                <a:effectLst/>
              </a:rPr>
              <a:t>sensors: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&gt;Line following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&gt;Intersection analysis</a:t>
            </a:r>
          </a:p>
          <a:p>
            <a:pPr marL="0" indent="0" fontAlgn="base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8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</a:t>
            </a:r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 txBox="1">
            <a:spLocks/>
          </p:cNvSpPr>
          <p:nvPr/>
        </p:nvSpPr>
        <p:spPr>
          <a:xfrm>
            <a:off x="628552" y="2514600"/>
            <a:ext cx="6081342" cy="362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/>
              <a:buNone/>
            </a:pPr>
            <a:r>
              <a:rPr lang="en-US" sz="4000" dirty="0" smtClean="0">
                <a:effectLst/>
              </a:rPr>
              <a:t>Front ultrasonic distance sensor:</a:t>
            </a:r>
          </a:p>
          <a:p>
            <a:pPr marL="0" indent="0" fontAlgn="base">
              <a:buFont typeface="Arial"/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at a node 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movement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74" r="18076"/>
          <a:stretch/>
        </p:blipFill>
        <p:spPr>
          <a:xfrm>
            <a:off x="6961859" y="2514600"/>
            <a:ext cx="4451909" cy="383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Distance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679" y="2514600"/>
            <a:ext cx="5564452" cy="36294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Side ultrasonic distance sensor: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passing 	obstacle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662" r="12900" b="5468"/>
          <a:stretch/>
        </p:blipFill>
        <p:spPr>
          <a:xfrm>
            <a:off x="6046348" y="2630524"/>
            <a:ext cx="5164429" cy="33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3116</TotalTime>
  <Words>282</Words>
  <Application>Microsoft Office PowerPoint</Application>
  <PresentationFormat>Widescreen</PresentationFormat>
  <Paragraphs>142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Century Gothic</vt:lpstr>
      <vt:lpstr>Mesh</vt:lpstr>
      <vt:lpstr>PB&amp;J</vt:lpstr>
      <vt:lpstr>Overview</vt:lpstr>
      <vt:lpstr>Requirements</vt:lpstr>
      <vt:lpstr>Requirements</vt:lpstr>
      <vt:lpstr>Approach</vt:lpstr>
      <vt:lpstr>Approach: Overview</vt:lpstr>
      <vt:lpstr>Approach:  IR Sensors</vt:lpstr>
      <vt:lpstr>Approach: Ultrasonic Distance Sensor</vt:lpstr>
      <vt:lpstr>Approach: Ultrasonic Distance Sensor</vt:lpstr>
      <vt:lpstr>Approach: Software</vt:lpstr>
      <vt:lpstr>Hardware</vt:lpstr>
      <vt:lpstr>Hardware</vt:lpstr>
      <vt:lpstr>Hardware: PIC Stand</vt:lpstr>
      <vt:lpstr>Hardware: PIC Skirt</vt:lpstr>
      <vt:lpstr>Hardware: IR Sensors</vt:lpstr>
      <vt:lpstr>Hardware: IR Sensors</vt:lpstr>
      <vt:lpstr>Hardware: Ultrasonic Distance Sensor</vt:lpstr>
      <vt:lpstr>Hardware: Ultrasonic Distance Sensor</vt:lpstr>
      <vt:lpstr>Hardware: Ultrasonic Distance Sensor</vt:lpstr>
      <vt:lpstr>Hardware: Motor Control</vt:lpstr>
      <vt:lpstr>Hardware: LCD Screen</vt:lpstr>
      <vt:lpstr>Software</vt:lpstr>
      <vt:lpstr>Software</vt:lpstr>
      <vt:lpstr>Software: Modular design</vt:lpstr>
      <vt:lpstr>Software: Modular design</vt:lpstr>
      <vt:lpstr>Software: Modular design</vt:lpstr>
      <vt:lpstr>Software: Obstacle avoidance </vt:lpstr>
      <vt:lpstr>Software: Location Awareness</vt:lpstr>
      <vt:lpstr>Deliverables</vt:lpstr>
      <vt:lpstr>Deliverables</vt:lpstr>
      <vt:lpstr>Conclusion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PB&amp;J</dc:title>
  <dc:creator>abigailfrancis</dc:creator>
  <cp:lastModifiedBy>abigailfrancis</cp:lastModifiedBy>
  <cp:revision>38</cp:revision>
  <dcterms:created xsi:type="dcterms:W3CDTF">2015-11-16T22:30:06Z</dcterms:created>
  <dcterms:modified xsi:type="dcterms:W3CDTF">2015-11-19T06:17:16Z</dcterms:modified>
</cp:coreProperties>
</file>

<file path=docProps/thumbnail.jpeg>
</file>